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9" r:id="rId2"/>
    <p:sldId id="263" r:id="rId3"/>
    <p:sldId id="257" r:id="rId4"/>
    <p:sldId id="264" r:id="rId5"/>
    <p:sldId id="266" r:id="rId6"/>
    <p:sldId id="267" r:id="rId7"/>
    <p:sldId id="265" r:id="rId8"/>
    <p:sldId id="269" r:id="rId9"/>
    <p:sldId id="270" r:id="rId10"/>
    <p:sldId id="271" r:id="rId11"/>
    <p:sldId id="272" r:id="rId12"/>
    <p:sldId id="273" r:id="rId13"/>
    <p:sldId id="276" r:id="rId14"/>
    <p:sldId id="27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79"/>
    <p:restoredTop sz="87329" autoAdjust="0"/>
  </p:normalViewPr>
  <p:slideViewPr>
    <p:cSldViewPr snapToGrid="0" snapToObjects="1" showGuides="1">
      <p:cViewPr varScale="1">
        <p:scale>
          <a:sx n="75" d="100"/>
          <a:sy n="75" d="100"/>
        </p:scale>
        <p:origin x="5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4CDB9-D858-0D4E-8ABD-D43061792B6A}" type="datetimeFigureOut">
              <a:rPr lang="en-US" smtClean="0"/>
              <a:t>7/5/2016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1B5A09-F120-5545-B1E4-8A6252D92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707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B5A09-F120-5545-B1E4-8A6252D92A9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759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B5A09-F120-5545-B1E4-8A6252D92A9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6743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B5A09-F120-5545-B1E4-8A6252D92A9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6224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B5A09-F120-5545-B1E4-8A6252D92A9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6320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B5A09-F120-5545-B1E4-8A6252D92A9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7685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B5A09-F120-5545-B1E4-8A6252D92A9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9858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B5A09-F120-5545-B1E4-8A6252D92A9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0746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B5A09-F120-5545-B1E4-8A6252D92A9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4419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B5A09-F120-5545-B1E4-8A6252D92A9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423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DF5A-9FA1-6E49-905F-4AF3C44731E1}" type="datetimeFigureOut">
              <a:rPr lang="en-US" smtClean="0"/>
              <a:t>7/5/2016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E2CFD-824D-0946-AE1B-03EBC799C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040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DF5A-9FA1-6E49-905F-4AF3C44731E1}" type="datetimeFigureOut">
              <a:rPr lang="en-US" smtClean="0"/>
              <a:t>7/5/2016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E2CFD-824D-0946-AE1B-03EBC799C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289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DF5A-9FA1-6E49-905F-4AF3C44731E1}" type="datetimeFigureOut">
              <a:rPr lang="en-US" smtClean="0"/>
              <a:t>7/5/2016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E2CFD-824D-0946-AE1B-03EBC799C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673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DF5A-9FA1-6E49-905F-4AF3C44731E1}" type="datetimeFigureOut">
              <a:rPr lang="en-US" smtClean="0"/>
              <a:t>7/5/2016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E2CFD-824D-0946-AE1B-03EBC799C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998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DF5A-9FA1-6E49-905F-4AF3C44731E1}" type="datetimeFigureOut">
              <a:rPr lang="en-US" smtClean="0"/>
              <a:t>7/5/2016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E2CFD-824D-0946-AE1B-03EBC799C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431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DF5A-9FA1-6E49-905F-4AF3C44731E1}" type="datetimeFigureOut">
              <a:rPr lang="en-US" smtClean="0"/>
              <a:t>7/5/2016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E2CFD-824D-0946-AE1B-03EBC799C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902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DF5A-9FA1-6E49-905F-4AF3C44731E1}" type="datetimeFigureOut">
              <a:rPr lang="en-US" smtClean="0"/>
              <a:t>7/5/2016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E2CFD-824D-0946-AE1B-03EBC799C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211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DF5A-9FA1-6E49-905F-4AF3C44731E1}" type="datetimeFigureOut">
              <a:rPr lang="en-US" smtClean="0"/>
              <a:t>7/5/2016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E2CFD-824D-0946-AE1B-03EBC799C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06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DF5A-9FA1-6E49-905F-4AF3C44731E1}" type="datetimeFigureOut">
              <a:rPr lang="en-US" smtClean="0"/>
              <a:t>7/5/2016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E2CFD-824D-0946-AE1B-03EBC799C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103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DF5A-9FA1-6E49-905F-4AF3C44731E1}" type="datetimeFigureOut">
              <a:rPr lang="en-US" smtClean="0"/>
              <a:t>7/5/2016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E2CFD-824D-0946-AE1B-03EBC799C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22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DF5A-9FA1-6E49-905F-4AF3C44731E1}" type="datetimeFigureOut">
              <a:rPr lang="en-US" smtClean="0"/>
              <a:t>7/5/2016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E2CFD-824D-0946-AE1B-03EBC799C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076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5DF5A-9FA1-6E49-905F-4AF3C44731E1}" type="datetimeFigureOut">
              <a:rPr lang="en-US" smtClean="0"/>
              <a:t>7/5/2016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E2CFD-824D-0946-AE1B-03EBC799C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88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G"/><Relationship Id="rId4" Type="http://schemas.openxmlformats.org/officeDocument/2006/relationships/image" Target="../media/image24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tiff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6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tiff"/><Relationship Id="rId5" Type="http://schemas.openxmlformats.org/officeDocument/2006/relationships/image" Target="../media/image11.tiff"/><Relationship Id="rId4" Type="http://schemas.openxmlformats.org/officeDocument/2006/relationships/image" Target="../media/image10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1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G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147" y="2373647"/>
            <a:ext cx="10603831" cy="23876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+mn-lt"/>
                <a:ea typeface="Al Nile" charset="-78"/>
                <a:cs typeface="Al Nile" charset="-78"/>
              </a:rPr>
              <a:t>Running:</a:t>
            </a:r>
            <a:br>
              <a:rPr lang="en-US" dirty="0">
                <a:latin typeface="+mn-lt"/>
                <a:ea typeface="Al Nile" charset="-78"/>
                <a:cs typeface="Al Nile" charset="-78"/>
              </a:rPr>
            </a:br>
            <a:r>
              <a:rPr lang="en-US" dirty="0"/>
              <a:t> </a:t>
            </a:r>
            <a:r>
              <a:rPr lang="en-US" sz="3800" dirty="0"/>
              <a:t>How to use the eye-tracker during participant testing </a:t>
            </a:r>
            <a:br>
              <a:rPr lang="en-US" dirty="0">
                <a:latin typeface="+mn-lt"/>
                <a:ea typeface="Al Nile" charset="-78"/>
                <a:cs typeface="Al Nile" charset="-78"/>
              </a:rPr>
            </a:br>
            <a:endParaRPr lang="en-US" dirty="0">
              <a:latin typeface="+mn-lt"/>
              <a:ea typeface="Al Nile" charset="-78"/>
              <a:cs typeface="Al Nile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366131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6086331" y="1571934"/>
            <a:ext cx="4337228" cy="325129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329" y="1735255"/>
            <a:ext cx="4095071" cy="3070275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022886" y="85749"/>
            <a:ext cx="8169113" cy="67324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700" dirty="0"/>
              <a:t>STEP 13: If good, click Validate </a:t>
            </a:r>
          </a:p>
          <a:p>
            <a:pPr marL="0" indent="0">
              <a:buNone/>
            </a:pPr>
            <a:r>
              <a:rPr lang="en-US" sz="2500" dirty="0"/>
              <a:t>If bad, click</a:t>
            </a:r>
            <a:r>
              <a:rPr lang="en-US" sz="2400" dirty="0"/>
              <a:t> either Restart and go back to STEP 12 or</a:t>
            </a:r>
            <a:r>
              <a:rPr lang="en-US" sz="2500" dirty="0"/>
              <a:t> Discard and go back to STEP 7</a:t>
            </a:r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</p:txBody>
      </p:sp>
      <p:sp>
        <p:nvSpPr>
          <p:cNvPr id="7" name="Oval 6"/>
          <p:cNvSpPr/>
          <p:nvPr/>
        </p:nvSpPr>
        <p:spPr>
          <a:xfrm>
            <a:off x="3039126" y="2973199"/>
            <a:ext cx="663388" cy="448766"/>
          </a:xfrm>
          <a:prstGeom prst="ellipse">
            <a:avLst/>
          </a:prstGeom>
          <a:solidFill>
            <a:srgbClr val="7030A0">
              <a:alpha val="4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13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8925924" y="4300956"/>
            <a:ext cx="548640" cy="1"/>
          </a:xfrm>
          <a:prstGeom prst="straightConnector1">
            <a:avLst/>
          </a:prstGeom>
          <a:ln w="50800">
            <a:solidFill>
              <a:schemeClr val="accent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10125534" y="4313346"/>
            <a:ext cx="596050" cy="7037"/>
          </a:xfrm>
          <a:prstGeom prst="straightConnector1">
            <a:avLst/>
          </a:prstGeom>
          <a:ln w="50800">
            <a:solidFill>
              <a:schemeClr val="accent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31414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329" y="1735255"/>
            <a:ext cx="4095071" cy="3070275"/>
          </a:xfrm>
          <a:prstGeom prst="rect">
            <a:avLst/>
          </a:prstGeom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4022887" y="85749"/>
            <a:ext cx="7600120" cy="67324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700" dirty="0"/>
              <a:t>STEP 14: When they look at the first black dot (i.e., fixation point), click Accept Fixation (then let it run thru 8 points)</a:t>
            </a:r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</p:txBody>
      </p:sp>
      <p:sp>
        <p:nvSpPr>
          <p:cNvPr id="6" name="Oval 5"/>
          <p:cNvSpPr/>
          <p:nvPr/>
        </p:nvSpPr>
        <p:spPr>
          <a:xfrm>
            <a:off x="3039126" y="2973199"/>
            <a:ext cx="663388" cy="448766"/>
          </a:xfrm>
          <a:prstGeom prst="ellipse">
            <a:avLst/>
          </a:prstGeom>
          <a:solidFill>
            <a:srgbClr val="7030A0">
              <a:alpha val="4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14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7777" y="1611867"/>
            <a:ext cx="3073400" cy="231140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8743412" y="3441850"/>
            <a:ext cx="548640" cy="1"/>
          </a:xfrm>
          <a:prstGeom prst="straightConnector1">
            <a:avLst/>
          </a:prstGeom>
          <a:ln w="50800">
            <a:solidFill>
              <a:schemeClr val="accent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9645101" y="3439426"/>
            <a:ext cx="596050" cy="7037"/>
          </a:xfrm>
          <a:prstGeom prst="straightConnector1">
            <a:avLst/>
          </a:prstGeom>
          <a:ln w="50800">
            <a:solidFill>
              <a:schemeClr val="accent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13011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6784" y="2021840"/>
            <a:ext cx="4526803" cy="33934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329" y="1735255"/>
            <a:ext cx="4095071" cy="3070275"/>
          </a:xfrm>
          <a:prstGeom prst="rect">
            <a:avLst/>
          </a:prstGeom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4022887" y="85749"/>
            <a:ext cx="7600120" cy="67324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700" dirty="0"/>
              <a:t>STEP 15: If it says GOOD, click Accept</a:t>
            </a:r>
          </a:p>
          <a:p>
            <a:pPr marL="0" indent="0">
              <a:buNone/>
            </a:pPr>
            <a:r>
              <a:rPr lang="en-US" sz="2700" dirty="0"/>
              <a:t>if not, click either Restart and go back to STEP 14 or Discard and go back to STEP 7</a:t>
            </a:r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</p:txBody>
      </p:sp>
      <p:sp>
        <p:nvSpPr>
          <p:cNvPr id="6" name="Oval 5"/>
          <p:cNvSpPr/>
          <p:nvPr/>
        </p:nvSpPr>
        <p:spPr>
          <a:xfrm>
            <a:off x="3039126" y="2973199"/>
            <a:ext cx="663388" cy="448766"/>
          </a:xfrm>
          <a:prstGeom prst="ellipse">
            <a:avLst/>
          </a:prstGeom>
          <a:solidFill>
            <a:srgbClr val="7030A0">
              <a:alpha val="4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15</a:t>
            </a:r>
          </a:p>
        </p:txBody>
      </p:sp>
      <p:sp>
        <p:nvSpPr>
          <p:cNvPr id="8" name="Oval 7"/>
          <p:cNvSpPr/>
          <p:nvPr/>
        </p:nvSpPr>
        <p:spPr>
          <a:xfrm>
            <a:off x="8551569" y="4554345"/>
            <a:ext cx="1222018" cy="317458"/>
          </a:xfrm>
          <a:prstGeom prst="ellipse">
            <a:avLst/>
          </a:prstGeom>
          <a:solidFill>
            <a:srgbClr val="7030A0">
              <a:alpha val="4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5572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329" y="1735255"/>
            <a:ext cx="4095071" cy="3070275"/>
          </a:xfrm>
          <a:prstGeom prst="rect">
            <a:avLst/>
          </a:prstGeom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4022887" y="85749"/>
            <a:ext cx="7600120" cy="67324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700" dirty="0"/>
              <a:t>STEP 16: Click &lt;ESC&gt; on keyboard</a:t>
            </a:r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</p:txBody>
      </p:sp>
      <p:sp>
        <p:nvSpPr>
          <p:cNvPr id="6" name="Oval 5"/>
          <p:cNvSpPr/>
          <p:nvPr/>
        </p:nvSpPr>
        <p:spPr>
          <a:xfrm>
            <a:off x="1133243" y="3407026"/>
            <a:ext cx="663388" cy="448766"/>
          </a:xfrm>
          <a:prstGeom prst="ellipse">
            <a:avLst/>
          </a:prstGeom>
          <a:solidFill>
            <a:srgbClr val="7030A0">
              <a:alpha val="4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16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4235" y="553214"/>
            <a:ext cx="3153686" cy="236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949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329" y="1735255"/>
            <a:ext cx="4095071" cy="3070275"/>
          </a:xfrm>
          <a:prstGeom prst="rect">
            <a:avLst/>
          </a:prstGeom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4022887" y="85749"/>
            <a:ext cx="7600120" cy="67324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700" dirty="0"/>
              <a:t>STEP 17: Ask participant to look at black dot and then click Accept Fixation</a:t>
            </a:r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</p:txBody>
      </p:sp>
      <p:sp>
        <p:nvSpPr>
          <p:cNvPr id="6" name="Oval 5"/>
          <p:cNvSpPr/>
          <p:nvPr/>
        </p:nvSpPr>
        <p:spPr>
          <a:xfrm>
            <a:off x="3067875" y="2973250"/>
            <a:ext cx="663388" cy="448766"/>
          </a:xfrm>
          <a:prstGeom prst="ellipse">
            <a:avLst/>
          </a:prstGeom>
          <a:solidFill>
            <a:srgbClr val="7030A0">
              <a:alpha val="4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17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8015226" y="6078646"/>
            <a:ext cx="548640" cy="1"/>
          </a:xfrm>
          <a:prstGeom prst="straightConnector1">
            <a:avLst/>
          </a:prstGeom>
          <a:ln w="50800">
            <a:solidFill>
              <a:schemeClr val="accent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8916915" y="6076222"/>
            <a:ext cx="596050" cy="7037"/>
          </a:xfrm>
          <a:prstGeom prst="straightConnector1">
            <a:avLst/>
          </a:prstGeom>
          <a:ln w="50800">
            <a:solidFill>
              <a:schemeClr val="accent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5994147" y="3855792"/>
            <a:ext cx="3657600" cy="274443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20487" y="1237742"/>
            <a:ext cx="3492478" cy="261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747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2468" y="0"/>
            <a:ext cx="9147064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590547" y="1925053"/>
            <a:ext cx="1989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7030A0"/>
                </a:solidFill>
              </a:rPr>
              <a:t>Host PC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9284605" y="2294385"/>
            <a:ext cx="264695" cy="400689"/>
          </a:xfrm>
          <a:prstGeom prst="straightConnector1">
            <a:avLst/>
          </a:prstGeom>
          <a:ln w="508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898776" y="1155032"/>
            <a:ext cx="1989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7030A0"/>
                </a:solidFill>
              </a:rPr>
              <a:t>Display PC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6592834" y="1524364"/>
            <a:ext cx="264695" cy="400689"/>
          </a:xfrm>
          <a:prstGeom prst="straightConnector1">
            <a:avLst/>
          </a:prstGeom>
          <a:ln w="508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101589" y="2243891"/>
            <a:ext cx="1989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Camera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060343" y="2613223"/>
            <a:ext cx="372269" cy="815777"/>
          </a:xfrm>
          <a:prstGeom prst="straightConnector1">
            <a:avLst/>
          </a:prstGeom>
          <a:ln w="508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813738" y="2747697"/>
            <a:ext cx="1989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Chin Rest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3040216" y="3108071"/>
            <a:ext cx="592144" cy="531600"/>
          </a:xfrm>
          <a:prstGeom prst="straightConnector1">
            <a:avLst/>
          </a:prstGeom>
          <a:ln w="508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3148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8695" y="931931"/>
            <a:ext cx="3396865" cy="25463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9833" y="4090112"/>
            <a:ext cx="3345727" cy="25080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35" y="1826695"/>
            <a:ext cx="4768018" cy="357481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0247" y="412376"/>
            <a:ext cx="10515600" cy="297734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STEP 1: Plug in camera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1832574" y="3478306"/>
            <a:ext cx="663388" cy="448766"/>
          </a:xfrm>
          <a:prstGeom prst="ellipse">
            <a:avLst/>
          </a:prstGeom>
          <a:solidFill>
            <a:srgbClr val="7030A0">
              <a:alpha val="4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12" name="Oval 11"/>
          <p:cNvSpPr/>
          <p:nvPr/>
        </p:nvSpPr>
        <p:spPr>
          <a:xfrm>
            <a:off x="4020671" y="3389720"/>
            <a:ext cx="663388" cy="448766"/>
          </a:xfrm>
          <a:prstGeom prst="ellipse">
            <a:avLst/>
          </a:prstGeom>
          <a:solidFill>
            <a:srgbClr val="7030A0">
              <a:alpha val="4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5" name="Rectangle 4"/>
          <p:cNvSpPr/>
          <p:nvPr/>
        </p:nvSpPr>
        <p:spPr>
          <a:xfrm>
            <a:off x="4890247" y="3478306"/>
            <a:ext cx="46638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STEP 2: Turn on host computer</a:t>
            </a:r>
          </a:p>
        </p:txBody>
      </p:sp>
    </p:spTree>
    <p:extLst>
      <p:ext uri="{BB962C8B-B14F-4D97-AF65-F5344CB8AC3E}">
        <p14:creationId xmlns:p14="http://schemas.microsoft.com/office/powerpoint/2010/main" val="482039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061" y="1825241"/>
            <a:ext cx="4171080" cy="3127262"/>
          </a:xfrm>
          <a:prstGeom prst="rect">
            <a:avLst/>
          </a:prstGeom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4603597" y="125506"/>
            <a:ext cx="10515600" cy="16220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700" dirty="0"/>
              <a:t>STEP 3: Adjust chin rest for participant</a:t>
            </a:r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  <a:p>
            <a:endParaRPr lang="en-US" sz="2700" dirty="0"/>
          </a:p>
          <a:p>
            <a:endParaRPr lang="en-US" sz="2700" dirty="0"/>
          </a:p>
          <a:p>
            <a:endParaRPr lang="en-US" sz="2700" dirty="0"/>
          </a:p>
        </p:txBody>
      </p:sp>
      <p:sp>
        <p:nvSpPr>
          <p:cNvPr id="9" name="Oval 8"/>
          <p:cNvSpPr/>
          <p:nvPr/>
        </p:nvSpPr>
        <p:spPr>
          <a:xfrm>
            <a:off x="434789" y="3311928"/>
            <a:ext cx="663388" cy="448766"/>
          </a:xfrm>
          <a:prstGeom prst="ellipse">
            <a:avLst/>
          </a:prstGeom>
          <a:solidFill>
            <a:srgbClr val="7030A0">
              <a:alpha val="4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10" name="Oval 9"/>
          <p:cNvSpPr/>
          <p:nvPr/>
        </p:nvSpPr>
        <p:spPr>
          <a:xfrm>
            <a:off x="2334601" y="3087545"/>
            <a:ext cx="663388" cy="448766"/>
          </a:xfrm>
          <a:prstGeom prst="ellipse">
            <a:avLst/>
          </a:prstGeom>
          <a:solidFill>
            <a:srgbClr val="7030A0">
              <a:alpha val="4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2" name="Rectangle 1"/>
          <p:cNvSpPr/>
          <p:nvPr/>
        </p:nvSpPr>
        <p:spPr>
          <a:xfrm>
            <a:off x="4653893" y="3127262"/>
            <a:ext cx="79552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700" dirty="0"/>
              <a:t>STEP 4: Start </a:t>
            </a:r>
            <a:r>
              <a:rPr lang="en-US" sz="2700" dirty="0" err="1"/>
              <a:t>Matlab</a:t>
            </a:r>
            <a:r>
              <a:rPr lang="en-US" sz="2700" dirty="0"/>
              <a:t> experiment on display computer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7661" y="534752"/>
            <a:ext cx="3235843" cy="24256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15338" y="3997424"/>
            <a:ext cx="3248166" cy="2434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790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8300" y="4132161"/>
            <a:ext cx="2546513" cy="25618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700" y="1851988"/>
            <a:ext cx="4447683" cy="3334645"/>
          </a:xfrm>
          <a:prstGeom prst="rect">
            <a:avLst/>
          </a:prstGeom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4648201" y="125506"/>
            <a:ext cx="10515600" cy="2754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700" dirty="0"/>
              <a:t>STEP 5: Adjust camera so that eye is in view </a:t>
            </a:r>
          </a:p>
          <a:p>
            <a:pPr marL="0" indent="0">
              <a:buFont typeface="Arial"/>
              <a:buNone/>
            </a:pPr>
            <a:r>
              <a:rPr lang="en-US" sz="2700" dirty="0"/>
              <a:t>on host computer (loosen lock knob and tilt)</a:t>
            </a:r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  <a:p>
            <a:endParaRPr lang="en-US" sz="2700" dirty="0"/>
          </a:p>
          <a:p>
            <a:endParaRPr lang="en-US" sz="2700" dirty="0"/>
          </a:p>
          <a:p>
            <a:endParaRPr lang="en-US" sz="2700" dirty="0"/>
          </a:p>
        </p:txBody>
      </p:sp>
      <p:sp>
        <p:nvSpPr>
          <p:cNvPr id="9" name="Oval 8"/>
          <p:cNvSpPr/>
          <p:nvPr/>
        </p:nvSpPr>
        <p:spPr>
          <a:xfrm>
            <a:off x="3128143" y="3070545"/>
            <a:ext cx="663388" cy="448766"/>
          </a:xfrm>
          <a:prstGeom prst="ellipse">
            <a:avLst/>
          </a:prstGeom>
          <a:solidFill>
            <a:srgbClr val="7030A0">
              <a:alpha val="4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</a:p>
        </p:txBody>
      </p:sp>
      <p:sp>
        <p:nvSpPr>
          <p:cNvPr id="10" name="Oval 9"/>
          <p:cNvSpPr/>
          <p:nvPr/>
        </p:nvSpPr>
        <p:spPr>
          <a:xfrm>
            <a:off x="1878107" y="3412958"/>
            <a:ext cx="663388" cy="448766"/>
          </a:xfrm>
          <a:prstGeom prst="ellipse">
            <a:avLst/>
          </a:prstGeom>
          <a:solidFill>
            <a:srgbClr val="7030A0">
              <a:alpha val="4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84897" y="1155031"/>
            <a:ext cx="2233529" cy="1810969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7219412" y="2037348"/>
            <a:ext cx="557701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4729361" y="3334645"/>
            <a:ext cx="7421199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700" dirty="0"/>
              <a:t>STEP 6: Once in view, click on eye on host computer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7592138" y="4803754"/>
            <a:ext cx="404743" cy="1"/>
          </a:xfrm>
          <a:prstGeom prst="straightConnector1">
            <a:avLst/>
          </a:prstGeom>
          <a:ln w="5080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6646129" y="4799552"/>
            <a:ext cx="462301" cy="4202"/>
          </a:xfrm>
          <a:prstGeom prst="straightConnector1">
            <a:avLst/>
          </a:prstGeom>
          <a:ln w="5080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19659" y="1216969"/>
            <a:ext cx="2188771" cy="1640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825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7305199" y="4645109"/>
            <a:ext cx="2722546" cy="20408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04" y="1750303"/>
            <a:ext cx="4659443" cy="3493412"/>
          </a:xfrm>
          <a:prstGeom prst="rect">
            <a:avLst/>
          </a:prstGeom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4648201" y="125506"/>
            <a:ext cx="10515600" cy="33679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700" dirty="0"/>
              <a:t>STEP 7: Adjust lens camera so that eye is in focus </a:t>
            </a:r>
          </a:p>
          <a:p>
            <a:pPr marL="0" indent="0">
              <a:buFont typeface="Arial"/>
              <a:buNone/>
            </a:pPr>
            <a:r>
              <a:rPr lang="en-US" sz="2700" dirty="0"/>
              <a:t>on host computer (turn lens holder)</a:t>
            </a:r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  <a:p>
            <a:endParaRPr lang="en-US" sz="2700" dirty="0"/>
          </a:p>
        </p:txBody>
      </p:sp>
      <p:sp>
        <p:nvSpPr>
          <p:cNvPr id="9" name="Oval 8"/>
          <p:cNvSpPr/>
          <p:nvPr/>
        </p:nvSpPr>
        <p:spPr>
          <a:xfrm>
            <a:off x="3150445" y="3048243"/>
            <a:ext cx="663388" cy="448766"/>
          </a:xfrm>
          <a:prstGeom prst="ellipse">
            <a:avLst/>
          </a:prstGeom>
          <a:solidFill>
            <a:srgbClr val="7030A0">
              <a:alpha val="4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8</a:t>
            </a:r>
          </a:p>
        </p:txBody>
      </p:sp>
      <p:sp>
        <p:nvSpPr>
          <p:cNvPr id="10" name="Oval 9"/>
          <p:cNvSpPr/>
          <p:nvPr/>
        </p:nvSpPr>
        <p:spPr>
          <a:xfrm>
            <a:off x="1878107" y="3412958"/>
            <a:ext cx="663388" cy="448766"/>
          </a:xfrm>
          <a:prstGeom prst="ellipse">
            <a:avLst/>
          </a:prstGeom>
          <a:solidFill>
            <a:srgbClr val="7030A0">
              <a:alpha val="4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7872372" y="2216164"/>
            <a:ext cx="557701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0643" y="1353209"/>
            <a:ext cx="2312245" cy="176194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98911" y="1085300"/>
            <a:ext cx="989533" cy="102717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98911" y="2223033"/>
            <a:ext cx="1025043" cy="1064039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 flipH="1" flipV="1">
            <a:off x="7904370" y="5049079"/>
            <a:ext cx="404743" cy="1"/>
          </a:xfrm>
          <a:prstGeom prst="straightConnector1">
            <a:avLst/>
          </a:prstGeom>
          <a:ln w="5080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6958361" y="5044877"/>
            <a:ext cx="462301" cy="4202"/>
          </a:xfrm>
          <a:prstGeom prst="straightConnector1">
            <a:avLst/>
          </a:prstGeom>
          <a:ln w="5080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4684058" y="3637829"/>
            <a:ext cx="74398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700" dirty="0"/>
              <a:t>STEP 8: Once in focus, click Auto Threshold on host computer to set pupil and corneal threshold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78931" y="1277203"/>
            <a:ext cx="1902467" cy="1913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56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45703"/>
            <a:ext cx="4573532" cy="3429000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452730" y="125506"/>
            <a:ext cx="10015332" cy="67324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700" dirty="0"/>
              <a:t>STEP 9: Adjust pupil and corneal threshold</a:t>
            </a:r>
          </a:p>
        </p:txBody>
      </p:sp>
      <p:sp>
        <p:nvSpPr>
          <p:cNvPr id="7" name="Oval 6"/>
          <p:cNvSpPr/>
          <p:nvPr/>
        </p:nvSpPr>
        <p:spPr>
          <a:xfrm>
            <a:off x="3039126" y="2973199"/>
            <a:ext cx="663388" cy="448766"/>
          </a:xfrm>
          <a:prstGeom prst="ellipse">
            <a:avLst/>
          </a:prstGeom>
          <a:solidFill>
            <a:srgbClr val="7030A0">
              <a:alpha val="4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9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971525"/>
            <a:ext cx="5384800" cy="15113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325164" y="3542509"/>
            <a:ext cx="974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Pupil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9198" y="5053809"/>
            <a:ext cx="5105400" cy="1600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219146" y="5550994"/>
            <a:ext cx="974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Corneal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99500" y="577850"/>
            <a:ext cx="2781300" cy="20955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83760" y="814790"/>
            <a:ext cx="3677204" cy="1650990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 flipV="1">
            <a:off x="8401907" y="1113182"/>
            <a:ext cx="277715" cy="506634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8705321" y="739456"/>
            <a:ext cx="663388" cy="448766"/>
          </a:xfrm>
          <a:prstGeom prst="ellipse">
            <a:avLst/>
          </a:prstGeom>
          <a:solidFill>
            <a:srgbClr val="7030A0">
              <a:alpha val="4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446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36" y="1693213"/>
            <a:ext cx="4511444" cy="3382450"/>
          </a:xfrm>
          <a:prstGeom prst="rect">
            <a:avLst/>
          </a:prstGeom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4591880" y="125506"/>
            <a:ext cx="10015332" cy="15147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700" dirty="0"/>
              <a:t>STEP 10: Instruct participant: “You will see a black dot </a:t>
            </a:r>
          </a:p>
          <a:p>
            <a:pPr marL="0" indent="0">
              <a:buFont typeface="Arial"/>
              <a:buNone/>
            </a:pPr>
            <a:r>
              <a:rPr lang="en-US" sz="2700" dirty="0"/>
              <a:t>moving around on the screen. Please follow the dot </a:t>
            </a:r>
          </a:p>
          <a:p>
            <a:pPr marL="0" indent="0">
              <a:buFont typeface="Arial"/>
              <a:buNone/>
            </a:pPr>
            <a:r>
              <a:rPr lang="en-US" sz="2700" dirty="0"/>
              <a:t>with your eyes without moving your head.”</a:t>
            </a:r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491753"/>
            <a:ext cx="3982133" cy="3000237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9934376" y="5128591"/>
            <a:ext cx="404743" cy="1"/>
          </a:xfrm>
          <a:prstGeom prst="straightConnector1">
            <a:avLst/>
          </a:prstGeom>
          <a:ln w="5080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8776494" y="5121964"/>
            <a:ext cx="457200" cy="15303"/>
          </a:xfrm>
          <a:prstGeom prst="straightConnector1">
            <a:avLst/>
          </a:prstGeom>
          <a:ln w="5080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3039126" y="2973199"/>
            <a:ext cx="663388" cy="448766"/>
          </a:xfrm>
          <a:prstGeom prst="ellipse">
            <a:avLst/>
          </a:prstGeom>
          <a:solidFill>
            <a:srgbClr val="7030A0">
              <a:alpha val="4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591880" y="2603867"/>
            <a:ext cx="3511346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700" dirty="0"/>
              <a:t>STEP 11: Click Calibrate </a:t>
            </a:r>
          </a:p>
        </p:txBody>
      </p:sp>
    </p:spTree>
    <p:extLst>
      <p:ext uri="{BB962C8B-B14F-4D97-AF65-F5344CB8AC3E}">
        <p14:creationId xmlns:p14="http://schemas.microsoft.com/office/powerpoint/2010/main" val="391875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760" y="1653570"/>
            <a:ext cx="4322436" cy="324074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5774" y="1159289"/>
            <a:ext cx="3941969" cy="2915754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91880" y="125506"/>
            <a:ext cx="7600120" cy="67324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700" dirty="0"/>
              <a:t>STEP 12: When they look at the first black dot (i.e., fixation point), click Accept Fixation (then let it run thru 8 points)</a:t>
            </a:r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  <a:p>
            <a:pPr marL="0" indent="0">
              <a:buFont typeface="Arial"/>
              <a:buNone/>
            </a:pPr>
            <a:endParaRPr lang="en-US" sz="2700" dirty="0"/>
          </a:p>
        </p:txBody>
      </p:sp>
      <p:sp>
        <p:nvSpPr>
          <p:cNvPr id="7" name="Oval 6"/>
          <p:cNvSpPr/>
          <p:nvPr/>
        </p:nvSpPr>
        <p:spPr>
          <a:xfrm>
            <a:off x="3039126" y="2973199"/>
            <a:ext cx="663388" cy="448766"/>
          </a:xfrm>
          <a:prstGeom prst="ellipse">
            <a:avLst/>
          </a:prstGeom>
          <a:solidFill>
            <a:srgbClr val="7030A0">
              <a:alpha val="4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12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11643906" y="3481119"/>
            <a:ext cx="404743" cy="1"/>
          </a:xfrm>
          <a:prstGeom prst="straightConnector1">
            <a:avLst/>
          </a:prstGeom>
          <a:ln w="5080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10605160" y="3474492"/>
            <a:ext cx="457200" cy="0"/>
          </a:xfrm>
          <a:prstGeom prst="straightConnector1">
            <a:avLst/>
          </a:prstGeom>
          <a:ln w="5080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4826390"/>
            <a:ext cx="4037583" cy="167170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72699" y="1632367"/>
            <a:ext cx="2387323" cy="1789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262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2499</TotalTime>
  <Words>323</Words>
  <Application>Microsoft Office PowerPoint</Application>
  <PresentationFormat>Widescreen</PresentationFormat>
  <Paragraphs>101</Paragraphs>
  <Slides>14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Al Nile</vt:lpstr>
      <vt:lpstr>Arial</vt:lpstr>
      <vt:lpstr>Calibri</vt:lpstr>
      <vt:lpstr>Calibri Light</vt:lpstr>
      <vt:lpstr>Office Theme</vt:lpstr>
      <vt:lpstr>Running:  How to use the eye-tracker during participant testing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Eye-Tracking Tutorial</dc:title>
  <dc:creator>Scott Schroeder</dc:creator>
  <cp:lastModifiedBy>Peiyao Chen</cp:lastModifiedBy>
  <cp:revision>76</cp:revision>
  <cp:lastPrinted>2016-06-01T19:46:17Z</cp:lastPrinted>
  <dcterms:created xsi:type="dcterms:W3CDTF">2016-05-22T23:14:20Z</dcterms:created>
  <dcterms:modified xsi:type="dcterms:W3CDTF">2016-07-05T21:38:52Z</dcterms:modified>
</cp:coreProperties>
</file>