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C00"/>
    <a:srgbClr val="C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5" autoAdjust="0"/>
    <p:restoredTop sz="72886" autoAdjust="0"/>
  </p:normalViewPr>
  <p:slideViewPr>
    <p:cSldViewPr snapToGrid="0">
      <p:cViewPr varScale="1">
        <p:scale>
          <a:sx n="73" d="100"/>
          <a:sy n="7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2D6C-D58E-424A-99DC-4EE8DB76E900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6D9F2-2F17-4E2C-8403-CA48774E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4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1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D9F2-2F17-4E2C-8403-CA48774E5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0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0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4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F33913-0388-4809-AE68-56C964A8FEBB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266C82-777E-4B6F-8C8F-A9ED8DFC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6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690" y="133689"/>
            <a:ext cx="11488419" cy="16256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odoni MT" panose="02070603080606020203" pitchFamily="18" charset="0"/>
              </a:rPr>
              <a:t>Bilinguals Hear the World Differently: </a:t>
            </a:r>
            <a:br>
              <a:rPr lang="en-US" sz="4000" dirty="0" smtClean="0">
                <a:latin typeface="Bodoni MT" panose="02070603080606020203" pitchFamily="18" charset="0"/>
              </a:rPr>
            </a:br>
            <a:r>
              <a:rPr lang="en-US" sz="4000" dirty="0" smtClean="0">
                <a:latin typeface="Bodoni MT" panose="02070603080606020203" pitchFamily="18" charset="0"/>
              </a:rPr>
              <a:t>Language Experience Changes Audiovisual Perception</a:t>
            </a:r>
            <a:endParaRPr lang="en-US" sz="4000" dirty="0"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690" y="4488277"/>
            <a:ext cx="11599636" cy="1700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Bodoni MT" panose="02070603080606020203" pitchFamily="18" charset="0"/>
              </a:rPr>
              <a:t>    </a:t>
            </a:r>
            <a:r>
              <a:rPr lang="en-US" sz="2000" dirty="0" err="1" smtClean="0">
                <a:latin typeface="Bodoni MT" panose="02070603080606020203" pitchFamily="18" charset="0"/>
              </a:rPr>
              <a:t>Viorica</a:t>
            </a:r>
            <a:r>
              <a:rPr lang="en-US" sz="2000" dirty="0" smtClean="0">
                <a:latin typeface="Bodoni MT" panose="02070603080606020203" pitchFamily="18" charset="0"/>
              </a:rPr>
              <a:t> Marian, Sayuri Hayakawa, Tuan Q. Lam, &amp; Scott Schroeder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Bodoni MT" panose="020706030806060202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i="1" dirty="0" smtClean="0">
                <a:latin typeface="Bodoni MT" panose="02070603080606020203" pitchFamily="18" charset="0"/>
              </a:rPr>
              <a:t>Brain Sciences, </a:t>
            </a:r>
            <a:r>
              <a:rPr lang="en-US" sz="3000" dirty="0" smtClean="0">
                <a:latin typeface="Bodoni MT" panose="02070603080606020203" pitchFamily="18" charset="0"/>
              </a:rPr>
              <a:t>May 2018 </a:t>
            </a:r>
            <a:r>
              <a:rPr lang="en-US" sz="3000" dirty="0">
                <a:latin typeface="Bodoni MT" panose="02070603080606020203" pitchFamily="18" charset="0"/>
              </a:rPr>
              <a:t>	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93" y="2171724"/>
            <a:ext cx="1906614" cy="1904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3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7" y="163286"/>
            <a:ext cx="11740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Bodoni MT" panose="02070603080606020203" pitchFamily="18" charset="0"/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257" y="1136011"/>
            <a:ext cx="117402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Bodoni MT" panose="02070603080606020203" pitchFamily="18" charset="0"/>
              </a:rPr>
              <a:t>The </a:t>
            </a:r>
            <a:r>
              <a:rPr lang="en-US" sz="2200" b="1" dirty="0">
                <a:latin typeface="Bodoni MT" panose="02070603080606020203" pitchFamily="18" charset="0"/>
              </a:rPr>
              <a:t>NIH</a:t>
            </a:r>
            <a:r>
              <a:rPr lang="en-US" sz="2200" dirty="0">
                <a:latin typeface="Bodoni MT" panose="02070603080606020203" pitchFamily="18" charset="0"/>
              </a:rPr>
              <a:t> for </a:t>
            </a:r>
            <a:r>
              <a:rPr lang="en-US" sz="2200">
                <a:latin typeface="Bodoni MT" panose="02070603080606020203" pitchFamily="18" charset="0"/>
              </a:rPr>
              <a:t>their funding</a:t>
            </a:r>
            <a:r>
              <a:rPr lang="en-US" sz="2200" dirty="0">
                <a:latin typeface="Bodoni MT" panose="02070603080606020203" pitchFamily="18" charset="0"/>
              </a:rPr>
              <a:t>: NICHD RO1HD059858 &amp; NIDCD T32-DC009399-04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Bodoni MT" panose="02070603080606020203" pitchFamily="18" charset="0"/>
              </a:rPr>
              <a:t>Peter </a:t>
            </a:r>
            <a:r>
              <a:rPr lang="en-US" sz="2200" b="1" dirty="0" err="1">
                <a:latin typeface="Bodoni MT" panose="02070603080606020203" pitchFamily="18" charset="0"/>
              </a:rPr>
              <a:t>Kwak</a:t>
            </a:r>
            <a:r>
              <a:rPr lang="en-US" sz="2200" b="1" dirty="0">
                <a:latin typeface="Bodoni MT" panose="02070603080606020203" pitchFamily="18" charset="0"/>
              </a:rPr>
              <a:t> </a:t>
            </a:r>
            <a:r>
              <a:rPr lang="en-US" sz="2200" dirty="0">
                <a:latin typeface="Bodoni MT" panose="02070603080606020203" pitchFamily="18" charset="0"/>
              </a:rPr>
              <a:t>and </a:t>
            </a:r>
            <a:r>
              <a:rPr lang="en-US" sz="2200" b="1" dirty="0" err="1">
                <a:latin typeface="Bodoni MT" panose="02070603080606020203" pitchFamily="18" charset="0"/>
              </a:rPr>
              <a:t>Jaeryoung</a:t>
            </a:r>
            <a:r>
              <a:rPr lang="en-US" sz="2200" b="1" dirty="0">
                <a:latin typeface="Bodoni MT" panose="02070603080606020203" pitchFamily="18" charset="0"/>
              </a:rPr>
              <a:t> Lee </a:t>
            </a:r>
            <a:r>
              <a:rPr lang="en-US" sz="2200" dirty="0">
                <a:latin typeface="Bodoni MT" panose="02070603080606020203" pitchFamily="18" charset="0"/>
              </a:rPr>
              <a:t>for their technical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Bodoni MT" panose="02070603080606020203" pitchFamily="18" charset="0"/>
              </a:rPr>
              <a:t>Dr. Ken W. Grant </a:t>
            </a:r>
            <a:r>
              <a:rPr lang="en-US" sz="2200" dirty="0">
                <a:latin typeface="Bodoni MT" panose="02070603080606020203" pitchFamily="18" charset="0"/>
              </a:rPr>
              <a:t>for sharing his stimuli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Bodoni MT" panose="02070603080606020203" pitchFamily="18" charset="0"/>
              </a:rPr>
              <a:t>Members of the </a:t>
            </a:r>
            <a:r>
              <a:rPr lang="en-US" sz="2200" b="1" dirty="0">
                <a:latin typeface="Bodoni MT" panose="02070603080606020203" pitchFamily="18" charset="0"/>
              </a:rPr>
              <a:t>Bilingualism and Psycholinguistics Research Group </a:t>
            </a:r>
            <a:r>
              <a:rPr lang="en-US" sz="2200" dirty="0">
                <a:latin typeface="Bodoni MT" panose="02070603080606020203" pitchFamily="18" charset="0"/>
              </a:rPr>
              <a:t>for their helpful comments</a:t>
            </a:r>
          </a:p>
          <a:p>
            <a:endParaRPr lang="en-US" sz="2200" dirty="0"/>
          </a:p>
        </p:txBody>
      </p:sp>
      <p:pic>
        <p:nvPicPr>
          <p:cNvPr id="1026" name="Picture 2" descr="https://bilingualism.northwestern.edu/wp-content/uploads/2015/09/On-Rocks-small-2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3032065"/>
            <a:ext cx="5368578" cy="2663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bilingualism.northwestern.edu/wp-content/uploads/2012/06/sittingonrocks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92" y="3032065"/>
            <a:ext cx="6152908" cy="269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612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" y="4777458"/>
            <a:ext cx="5861957" cy="2930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092" y="705939"/>
            <a:ext cx="11740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Bodoni MT" panose="02070603080606020203" pitchFamily="18" charset="0"/>
              </a:rPr>
              <a:t>We naturally integrate our sensory experiences (taste, smell, etc.)</a:t>
            </a:r>
            <a:endParaRPr lang="en-US" sz="3000" b="1" dirty="0">
              <a:latin typeface="Bodoni MT" panose="020706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8" y="4777457"/>
            <a:ext cx="5861957" cy="2930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6" y="1977154"/>
            <a:ext cx="3437163" cy="3320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20000" y="482035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odoni MT" panose="02070603080606020203" pitchFamily="18" charset="0"/>
              </a:rPr>
              <a:t>Carvalho</a:t>
            </a:r>
            <a:r>
              <a:rPr lang="en-US" sz="1400" dirty="0">
                <a:latin typeface="Bodoni MT" panose="02070603080606020203" pitchFamily="18" charset="0"/>
              </a:rPr>
              <a:t>, F. R., Wang, Q. J., van </a:t>
            </a:r>
            <a:r>
              <a:rPr lang="en-US" sz="1400" dirty="0" err="1">
                <a:latin typeface="Bodoni MT" panose="02070603080606020203" pitchFamily="18" charset="0"/>
              </a:rPr>
              <a:t>Ee</a:t>
            </a:r>
            <a:r>
              <a:rPr lang="en-US" sz="1400" dirty="0">
                <a:latin typeface="Bodoni MT" panose="02070603080606020203" pitchFamily="18" charset="0"/>
              </a:rPr>
              <a:t>, R., </a:t>
            </a:r>
            <a:r>
              <a:rPr lang="en-US" sz="1400" dirty="0" err="1">
                <a:latin typeface="Bodoni MT" panose="02070603080606020203" pitchFamily="18" charset="0"/>
              </a:rPr>
              <a:t>Persoone</a:t>
            </a:r>
            <a:r>
              <a:rPr lang="en-US" sz="1400" dirty="0">
                <a:latin typeface="Bodoni MT" panose="02070603080606020203" pitchFamily="18" charset="0"/>
              </a:rPr>
              <a:t>, D., &amp; Spence, C. (2017). “Smooth operator”: Music modulates the perceived creaminess, sweetness, and bitterness of chocolate. </a:t>
            </a:r>
            <a:r>
              <a:rPr lang="en-US" sz="1400" i="1" dirty="0">
                <a:latin typeface="Bodoni MT" panose="02070603080606020203" pitchFamily="18" charset="0"/>
              </a:rPr>
              <a:t>Appetite</a:t>
            </a:r>
            <a:r>
              <a:rPr lang="en-US" sz="1400" dirty="0">
                <a:latin typeface="Bodoni MT" panose="02070603080606020203" pitchFamily="18" charset="0"/>
              </a:rPr>
              <a:t>, </a:t>
            </a:r>
            <a:r>
              <a:rPr lang="en-US" sz="1400" i="1" dirty="0">
                <a:latin typeface="Bodoni MT" panose="02070603080606020203" pitchFamily="18" charset="0"/>
              </a:rPr>
              <a:t>108</a:t>
            </a:r>
            <a:r>
              <a:rPr lang="en-US" sz="1400" dirty="0">
                <a:latin typeface="Bodoni MT" panose="02070603080606020203" pitchFamily="18" charset="0"/>
              </a:rPr>
              <a:t>, 383-390.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7674" y="2582913"/>
            <a:ext cx="64720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Listening to smooth music makes chocolate taste creamier -- just one example of how our senses interact. </a:t>
            </a:r>
            <a:endParaRPr lang="en-US" sz="25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" y="4777458"/>
            <a:ext cx="5861957" cy="2930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63286"/>
            <a:ext cx="1200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Bodoni MT" panose="02070603080606020203" pitchFamily="18" charset="0"/>
              </a:rPr>
              <a:t>The McGurk </a:t>
            </a:r>
            <a:r>
              <a:rPr lang="en-US" sz="3000" b="1" dirty="0" smtClean="0">
                <a:latin typeface="Bodoni MT" panose="02070603080606020203" pitchFamily="18" charset="0"/>
              </a:rPr>
              <a:t>Effect: What you see affects what you hear </a:t>
            </a:r>
            <a:endParaRPr lang="en-US" sz="3000" b="1" dirty="0">
              <a:latin typeface="Bodoni MT" panose="02070603080606020203" pitchFamily="18" charset="0"/>
            </a:endParaRPr>
          </a:p>
          <a:p>
            <a:pPr algn="ctr"/>
            <a:r>
              <a:rPr lang="en-US" sz="1600" dirty="0">
                <a:latin typeface="Bodoni MT" panose="02070603080606020203" pitchFamily="18" charset="0"/>
              </a:rPr>
              <a:t>McGurk, H., &amp; MacDonald, J. (1976). Hearing lips and seeing voices. </a:t>
            </a:r>
            <a:r>
              <a:rPr lang="en-US" sz="1600" i="1" dirty="0">
                <a:latin typeface="Bodoni MT" panose="02070603080606020203" pitchFamily="18" charset="0"/>
              </a:rPr>
              <a:t>Nature</a:t>
            </a:r>
            <a:r>
              <a:rPr lang="en-US" sz="1600" dirty="0">
                <a:latin typeface="Bodoni MT" panose="02070603080606020203" pitchFamily="18" charset="0"/>
              </a:rPr>
              <a:t>, </a:t>
            </a:r>
            <a:r>
              <a:rPr lang="en-US" sz="1600" i="1" dirty="0">
                <a:latin typeface="Bodoni MT" panose="02070603080606020203" pitchFamily="18" charset="0"/>
              </a:rPr>
              <a:t>264</a:t>
            </a:r>
            <a:r>
              <a:rPr lang="en-US" sz="1600" dirty="0">
                <a:latin typeface="Bodoni MT" panose="02070603080606020203" pitchFamily="18" charset="0"/>
              </a:rPr>
              <a:t>(5588), 746-748.</a:t>
            </a:r>
            <a:endParaRPr lang="en-US" sz="1600" b="1" dirty="0">
              <a:latin typeface="Bodoni MT" panose="02070603080606020203" pitchFamily="18" charset="0"/>
            </a:endParaRPr>
          </a:p>
          <a:p>
            <a:pPr algn="ctr"/>
            <a:endParaRPr lang="en-US" sz="5000" b="1" dirty="0">
              <a:latin typeface="Bodoni MT" panose="020706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8" y="4777457"/>
            <a:ext cx="5861957" cy="2930979"/>
          </a:xfrm>
          <a:prstGeom prst="rect">
            <a:avLst/>
          </a:prstGeom>
        </p:spPr>
      </p:pic>
      <p:pic>
        <p:nvPicPr>
          <p:cNvPr id="3" name="clip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514" y="2472491"/>
            <a:ext cx="5636215" cy="3167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515" y="5640387"/>
            <a:ext cx="4537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odoni MT" panose="02070603080606020203" pitchFamily="18" charset="0"/>
              </a:rPr>
              <a:t>AsapSCIENCE</a:t>
            </a:r>
            <a:r>
              <a:rPr lang="en-US" sz="1400" dirty="0">
                <a:latin typeface="Bodoni MT" panose="02070603080606020203" pitchFamily="18" charset="0"/>
              </a:rPr>
              <a:t> (http://www.asapscience.com)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621" y="1486726"/>
            <a:ext cx="6434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What do you hear in these two videos?</a:t>
            </a:r>
            <a:endParaRPr lang="en-US" sz="30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lip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04729" y="2472491"/>
            <a:ext cx="5636215" cy="31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3636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9697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" y="4777458"/>
            <a:ext cx="5861957" cy="2930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8" y="4777457"/>
            <a:ext cx="5861957" cy="2930979"/>
          </a:xfrm>
          <a:prstGeom prst="rect">
            <a:avLst/>
          </a:prstGeom>
        </p:spPr>
      </p:pic>
      <p:pic>
        <p:nvPicPr>
          <p:cNvPr id="5" name="cli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4171" y="1326938"/>
            <a:ext cx="7370989" cy="4146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7234" y="5446534"/>
            <a:ext cx="4537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odoni MT" panose="02070603080606020203" pitchFamily="18" charset="0"/>
              </a:rPr>
              <a:t>AsapSCIENCE</a:t>
            </a:r>
            <a:r>
              <a:rPr lang="en-US" sz="1400" dirty="0">
                <a:latin typeface="Bodoni MT" panose="02070603080606020203" pitchFamily="18" charset="0"/>
              </a:rPr>
              <a:t> (http://www.asapscience.com)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8026" y="248970"/>
            <a:ext cx="9903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The two audio files were in fact </a:t>
            </a:r>
            <a:r>
              <a:rPr lang="en-US" sz="25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identical</a:t>
            </a:r>
            <a:r>
              <a:rPr lang="en-US" sz="25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! You may be able to voluntarily shift what you hear in this video by looking from left to right. </a:t>
            </a:r>
          </a:p>
          <a:p>
            <a:endParaRPr lang="en-US" sz="30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606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878" y="1126907"/>
            <a:ext cx="117402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Bodoni MT" panose="02070603080606020203" pitchFamily="18" charset="0"/>
              </a:rPr>
              <a:t>We report a new discovery that bilinguals experience more McGurk effects than monolinguals. </a:t>
            </a:r>
          </a:p>
          <a:p>
            <a:pPr algn="ctr"/>
            <a:endParaRPr lang="en-US" sz="5000" b="1" dirty="0">
              <a:latin typeface="Bodoni MT" panose="02070603080606020203" pitchFamily="18" charset="0"/>
            </a:endParaRPr>
          </a:p>
          <a:p>
            <a:pPr algn="ctr"/>
            <a:r>
              <a:rPr lang="en-US" sz="2500" dirty="0" smtClean="0">
                <a:latin typeface="Bodoni MT" panose="02070603080606020203" pitchFamily="18" charset="0"/>
              </a:rPr>
              <a:t>In other words, your language experience can change how much you integrate what you see with what you hear.</a:t>
            </a:r>
            <a:endParaRPr lang="en-US" sz="2500" dirty="0">
              <a:latin typeface="Bodoni MT" panose="020706030806060202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6447"/>
            <a:ext cx="121920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5" y="471062"/>
            <a:ext cx="11740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Bodoni MT" panose="02070603080606020203" pitchFamily="18" charset="0"/>
              </a:rPr>
              <a:t>Why might this happen?</a:t>
            </a:r>
            <a:endParaRPr lang="en-US" sz="3500" b="1" dirty="0">
              <a:latin typeface="Bodoni MT" panose="020706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0241" y="1434341"/>
            <a:ext cx="88112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It can be harder for bilinguals to understand speech </a:t>
            </a:r>
            <a:r>
              <a:rPr lang="en-US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(Mayo, Florentine, </a:t>
            </a:r>
            <a:r>
              <a:rPr lang="en-US" sz="20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&amp; </a:t>
            </a:r>
            <a:r>
              <a:rPr lang="en-US" sz="2000" b="1" dirty="0" err="1" smtClean="0">
                <a:latin typeface="Bodoni MT" panose="02070603080606020203" pitchFamily="18" charset="0"/>
                <a:cs typeface="Times New Roman" panose="02020603050405020304" pitchFamily="18" charset="0"/>
              </a:rPr>
              <a:t>Buus</a:t>
            </a:r>
            <a:r>
              <a:rPr lang="en-US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, 1997).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Bilinguals have to split their time practicing two languages rather than one (</a:t>
            </a:r>
            <a:r>
              <a:rPr lang="en-US" sz="2000" dirty="0" err="1" smtClean="0">
                <a:latin typeface="Bodoni MT" panose="02070603080606020203" pitchFamily="18" charset="0"/>
                <a:cs typeface="Times New Roman" panose="02020603050405020304" pitchFamily="18" charset="0"/>
              </a:rPr>
              <a:t>Gollan</a:t>
            </a: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Bodoni MT" panose="02070603080606020203" pitchFamily="18" charset="0"/>
                <a:cs typeface="Times New Roman" panose="02020603050405020304" pitchFamily="18" charset="0"/>
              </a:rPr>
              <a:t>Montoya, </a:t>
            </a:r>
            <a:r>
              <a:rPr lang="en-US" sz="2000" dirty="0" err="1" smtClean="0">
                <a:latin typeface="Bodoni MT" panose="02070603080606020203" pitchFamily="18" charset="0"/>
                <a:cs typeface="Times New Roman" panose="02020603050405020304" pitchFamily="18" charset="0"/>
              </a:rPr>
              <a:t>Cera</a:t>
            </a:r>
            <a:r>
              <a:rPr lang="en-US" sz="2000" dirty="0">
                <a:latin typeface="Bodoni MT" panose="02070603080606020203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&amp; Sandoval, 2008).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Multiple languages can compete with each other (Marian &amp; Spivey, 2003).</a:t>
            </a:r>
          </a:p>
          <a:p>
            <a:pPr lvl="1"/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Visual information can help people understand speech </a:t>
            </a:r>
            <a:r>
              <a:rPr lang="en-US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(</a:t>
            </a:r>
            <a:r>
              <a:rPr lang="it-IT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Navarra</a:t>
            </a:r>
            <a:r>
              <a:rPr lang="it-IT" sz="20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&amp; </a:t>
            </a:r>
            <a:r>
              <a:rPr lang="it-IT" sz="20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Soto-Faraco, </a:t>
            </a:r>
            <a:r>
              <a:rPr lang="it-IT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2007</a:t>
            </a:r>
            <a:r>
              <a:rPr lang="en-US" sz="20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Even bilingual babies look more at the mouths of speakers than monolinguals (</a:t>
            </a:r>
            <a:r>
              <a:rPr lang="pl-PL" sz="2000" dirty="0">
                <a:latin typeface="Bodoni MT" panose="02070603080606020203" pitchFamily="18" charset="0"/>
                <a:cs typeface="Times New Roman" panose="02020603050405020304" pitchFamily="18" charset="0"/>
              </a:rPr>
              <a:t>Pons, </a:t>
            </a:r>
            <a:r>
              <a:rPr lang="pl-PL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Bosch</a:t>
            </a:r>
            <a:r>
              <a:rPr lang="pl-PL" sz="2000" dirty="0">
                <a:latin typeface="Bodoni MT" panose="02070603080606020203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&amp; </a:t>
            </a:r>
            <a:r>
              <a:rPr lang="pl-PL" sz="2000" dirty="0">
                <a:latin typeface="Bodoni MT" panose="02070603080606020203" pitchFamily="18" charset="0"/>
                <a:cs typeface="Times New Roman" panose="02020603050405020304" pitchFamily="18" charset="0"/>
              </a:rPr>
              <a:t>Lewkowicz, </a:t>
            </a:r>
            <a:r>
              <a:rPr lang="pl-PL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2015</a:t>
            </a:r>
            <a:r>
              <a:rPr lang="pl-PL" sz="2000" dirty="0">
                <a:latin typeface="Bodoni MT" panose="02070603080606020203" pitchFamily="18" charset="0"/>
                <a:cs typeface="Times New Roman" panose="02020603050405020304" pitchFamily="18" charset="0"/>
              </a:rPr>
              <a:t>). </a:t>
            </a:r>
            <a:endParaRPr lang="en-US" sz="2000" b="1" dirty="0" smtClean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1182" y="5167608"/>
            <a:ext cx="74803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Bodoni MT" panose="02070603080606020203" pitchFamily="18" charset="0"/>
                <a:cs typeface="Times New Roman" panose="02020603050405020304" pitchFamily="18" charset="0"/>
              </a:rPr>
              <a:t>Bilinguals may therefore learn to rely more on what they see to process what they hear. </a:t>
            </a:r>
          </a:p>
          <a:p>
            <a:endParaRPr lang="en-US" dirty="0">
              <a:latin typeface="Bodoni MT" panose="020706030806060202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8" y="1862774"/>
            <a:ext cx="2553990" cy="246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36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7" y="163286"/>
            <a:ext cx="11740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Bodoni MT" panose="02070603080606020203" pitchFamily="18" charset="0"/>
              </a:rPr>
              <a:t>The Experiment</a:t>
            </a:r>
            <a:endParaRPr lang="en-US" sz="3500" b="1" dirty="0">
              <a:latin typeface="Bodoni MT" panose="020706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7" y="1025060"/>
            <a:ext cx="113182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Three groups of participants: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Native English monolinguals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Early Korean-English bilinguals = learned </a:t>
            </a:r>
            <a:r>
              <a:rPr lang="en-US" sz="2000" dirty="0">
                <a:latin typeface="Bodoni MT" panose="02070603080606020203" pitchFamily="18" charset="0"/>
                <a:cs typeface="Times New Roman" panose="02020603050405020304" pitchFamily="18" charset="0"/>
              </a:rPr>
              <a:t>English before 7 years </a:t>
            </a: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old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Late Korean-English bilinguals = learned English after 7 years old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5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5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They watched a video of a woman saying a syllable (e.g. “</a:t>
            </a:r>
            <a:r>
              <a:rPr lang="en-US" sz="2500" b="1" dirty="0" err="1" smtClean="0">
                <a:latin typeface="Bodoni MT" panose="02070603080606020203" pitchFamily="18" charset="0"/>
                <a:cs typeface="Times New Roman" panose="02020603050405020304" pitchFamily="18" charset="0"/>
              </a:rPr>
              <a:t>ba</a:t>
            </a:r>
            <a:r>
              <a:rPr lang="en-US" sz="25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”) and had to identify what they heard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Sometimes the audio and video matched (audio: “</a:t>
            </a:r>
            <a:r>
              <a:rPr lang="en-US" sz="2000" dirty="0" err="1" smtClean="0">
                <a:solidFill>
                  <a:srgbClr val="0070C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” &amp; video: “</a:t>
            </a:r>
            <a:r>
              <a:rPr lang="en-US" sz="2000" dirty="0" err="1" smtClean="0">
                <a:solidFill>
                  <a:srgbClr val="0070C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”)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Sometimes they mismatched (audio: “</a:t>
            </a:r>
            <a:r>
              <a:rPr lang="en-US" sz="2000" dirty="0" err="1" smtClean="0">
                <a:solidFill>
                  <a:srgbClr val="0070C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” &amp; video: “</a:t>
            </a:r>
            <a:r>
              <a:rPr lang="en-US" sz="2000" dirty="0" err="1" smtClean="0">
                <a:solidFill>
                  <a:srgbClr val="B0AC0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ga</a:t>
            </a:r>
            <a:r>
              <a:rPr lang="en-US" sz="2000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”)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5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en-US" sz="25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The McGurk effect is when people “fuse” mismatching inputs and hear a completely different sound (e.g. “</a:t>
            </a:r>
            <a:r>
              <a:rPr lang="en-US" sz="2500" b="1" dirty="0" smtClean="0">
                <a:solidFill>
                  <a:schemeClr val="accent3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da</a:t>
            </a:r>
            <a:r>
              <a:rPr lang="en-US" sz="2500" b="1" dirty="0" smtClean="0">
                <a:latin typeface="Bodoni MT" panose="02070603080606020203" pitchFamily="18" charset="0"/>
                <a:cs typeface="Times New Roman" panose="02020603050405020304" pitchFamily="18" charset="0"/>
              </a:rPr>
              <a:t>”). </a:t>
            </a:r>
          </a:p>
          <a:p>
            <a:pPr marL="0" lvl="2"/>
            <a:endParaRPr lang="en-US" sz="2500" dirty="0"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5" y="306977"/>
            <a:ext cx="11740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atin typeface="Bodoni MT" panose="02070603080606020203" pitchFamily="18" charset="0"/>
              </a:rPr>
              <a:t>The McGurk Effect</a:t>
            </a:r>
            <a:endParaRPr lang="en-US" sz="3500" b="1" dirty="0">
              <a:latin typeface="Bodoni MT" panose="020706030806060202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56" y="4841087"/>
            <a:ext cx="11077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5230421"/>
            <a:ext cx="113483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Bodoni MT" panose="02070603080606020203" pitchFamily="18" charset="0"/>
              </a:rPr>
              <a:t>Both early</a:t>
            </a:r>
            <a:r>
              <a:rPr lang="en-US" sz="2500" b="1" dirty="0" smtClean="0">
                <a:latin typeface="Bodoni MT" panose="02070603080606020203" pitchFamily="18" charset="0"/>
              </a:rPr>
              <a:t> </a:t>
            </a:r>
            <a:r>
              <a:rPr lang="en-US" sz="2500" dirty="0" smtClean="0">
                <a:latin typeface="Bodoni MT" panose="02070603080606020203" pitchFamily="18" charset="0"/>
              </a:rPr>
              <a:t>and late</a:t>
            </a:r>
            <a:r>
              <a:rPr lang="en-US" sz="2500" b="1" dirty="0" smtClean="0">
                <a:latin typeface="Bodoni MT" panose="02070603080606020203" pitchFamily="18" charset="0"/>
              </a:rPr>
              <a:t> </a:t>
            </a:r>
            <a:r>
              <a:rPr lang="en-US" sz="2500" dirty="0" smtClean="0">
                <a:latin typeface="Bodoni MT" panose="02070603080606020203" pitchFamily="18" charset="0"/>
              </a:rPr>
              <a:t>bilinguals</a:t>
            </a:r>
            <a:r>
              <a:rPr lang="en-US" sz="2500" b="1" dirty="0" smtClean="0">
                <a:latin typeface="Bodoni MT" panose="02070603080606020203" pitchFamily="18" charset="0"/>
              </a:rPr>
              <a:t> </a:t>
            </a:r>
            <a:r>
              <a:rPr lang="en-US" sz="2500" dirty="0" smtClean="0">
                <a:latin typeface="Bodoni MT" panose="02070603080606020203" pitchFamily="18" charset="0"/>
              </a:rPr>
              <a:t>experienced more </a:t>
            </a:r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  <a:latin typeface="Bodoni MT" panose="02070603080606020203" pitchFamily="18" charset="0"/>
              </a:rPr>
              <a:t>McGurk Effects </a:t>
            </a:r>
            <a:r>
              <a:rPr lang="en-US" sz="2500" dirty="0" smtClean="0">
                <a:latin typeface="Bodoni MT" panose="02070603080606020203" pitchFamily="18" charset="0"/>
              </a:rPr>
              <a:t>than monolinguals.</a:t>
            </a:r>
            <a:endParaRPr lang="en-US" sz="2500" dirty="0">
              <a:latin typeface="Bodoni MT" panose="020706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70" y="937919"/>
            <a:ext cx="91344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6" y="1414792"/>
            <a:ext cx="11740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Bodoni MT" panose="02070603080606020203" pitchFamily="18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5395" y="2276566"/>
            <a:ext cx="8651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Bodoni MT" panose="02070603080606020203" pitchFamily="18" charset="0"/>
              </a:rPr>
              <a:t>Bilinguals experience greater audio-visual integration than monolinguals</a:t>
            </a:r>
          </a:p>
          <a:p>
            <a:pPr algn="ctr"/>
            <a:endParaRPr 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10571</TotalTime>
  <Words>518</Words>
  <Application>Microsoft Office PowerPoint</Application>
  <PresentationFormat>Widescreen</PresentationFormat>
  <Paragraphs>53</Paragraphs>
  <Slides>10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Bodoni MT</vt:lpstr>
      <vt:lpstr>Calibri</vt:lpstr>
      <vt:lpstr>Calibri Light</vt:lpstr>
      <vt:lpstr>Times New Roman</vt:lpstr>
      <vt:lpstr>Retrospect</vt:lpstr>
      <vt:lpstr>Bilinguals Hear the World Differently:  Language Experience Changes Audiovisual Perception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Experience Changes Audio-Visual Integration</dc:title>
  <dc:creator>Sayuri Lynn Hayakawa</dc:creator>
  <cp:lastModifiedBy>Sayuri Lynn Hayakawa</cp:lastModifiedBy>
  <cp:revision>117</cp:revision>
  <dcterms:created xsi:type="dcterms:W3CDTF">2018-03-26T16:29:59Z</dcterms:created>
  <dcterms:modified xsi:type="dcterms:W3CDTF">2018-05-22T18:49:09Z</dcterms:modified>
</cp:coreProperties>
</file>